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58" r:id="rId5"/>
    <p:sldId id="259" r:id="rId6"/>
    <p:sldId id="260" r:id="rId7"/>
    <p:sldId id="261"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nl-NL"/>
              <a:t>Klik om stijl te bewerken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10/25/2020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nl-NL"/>
              <a:t>Klik om stijl te bewerken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nl-NL"/>
              <a:t>Klik om stijl te bewerken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10/25/2020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nl-NL"/>
              <a:t>Klik om stijl te bewerken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nl-NL"/>
              <a:t>Klik om stijl te bewerken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10/25/2020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nl-NL"/>
              <a:t>Klik om stijl te bewerken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10/25/2020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nl-NL"/>
              <a:t>Klik om stijl te bewerken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5125305" y="1488985"/>
            <a:ext cx="6264350" cy="169685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118447" y="4351687"/>
            <a:ext cx="6265588" cy="17040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10/25/2020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nl-NL"/>
              <a:t>Klik om stijl te bewerken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10/25/2020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nl-NL"/>
              <a:t>Klik om stijl te bewerken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dirty="0"/>
              <a:t>10/25/2020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nl-NL"/>
              <a:t>Klik om stijl te bewerken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10/25/2020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10/25/2020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5423BF-7254-428E-BFA3-E79D3FD94BDF}"/>
              </a:ext>
            </a:extLst>
          </p:cNvPr>
          <p:cNvSpPr>
            <a:spLocks noGrp="1"/>
          </p:cNvSpPr>
          <p:nvPr>
            <p:ph type="ctrTitle"/>
          </p:nvPr>
        </p:nvSpPr>
        <p:spPr/>
        <p:txBody>
          <a:bodyPr/>
          <a:lstStyle/>
          <a:p>
            <a:r>
              <a:rPr lang="nl-NL" dirty="0"/>
              <a:t>Kopen en Werken </a:t>
            </a:r>
          </a:p>
        </p:txBody>
      </p:sp>
      <p:sp>
        <p:nvSpPr>
          <p:cNvPr id="3" name="Ondertitel 2">
            <a:extLst>
              <a:ext uri="{FF2B5EF4-FFF2-40B4-BE49-F238E27FC236}">
                <a16:creationId xmlns:a16="http://schemas.microsoft.com/office/drawing/2014/main" id="{B4908E5B-A45C-4B45-8556-8DFDE65C1E20}"/>
              </a:ext>
            </a:extLst>
          </p:cNvPr>
          <p:cNvSpPr>
            <a:spLocks noGrp="1"/>
          </p:cNvSpPr>
          <p:nvPr>
            <p:ph type="subTitle" idx="1"/>
          </p:nvPr>
        </p:nvSpPr>
        <p:spPr/>
        <p:txBody>
          <a:bodyPr/>
          <a:lstStyle/>
          <a:p>
            <a:r>
              <a:rPr lang="nl-NL" dirty="0"/>
              <a:t>H1 08&amp;09-09-2020</a:t>
            </a:r>
          </a:p>
        </p:txBody>
      </p:sp>
    </p:spTree>
    <p:extLst>
      <p:ext uri="{BB962C8B-B14F-4D97-AF65-F5344CB8AC3E}">
        <p14:creationId xmlns:p14="http://schemas.microsoft.com/office/powerpoint/2010/main" val="4067165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CDA9D2-BCE5-40B3-8CB8-CE92C163440C}"/>
              </a:ext>
            </a:extLst>
          </p:cNvPr>
          <p:cNvSpPr>
            <a:spLocks noGrp="1"/>
          </p:cNvSpPr>
          <p:nvPr>
            <p:ph type="title"/>
          </p:nvPr>
        </p:nvSpPr>
        <p:spPr/>
        <p:txBody>
          <a:bodyPr/>
          <a:lstStyle/>
          <a:p>
            <a:r>
              <a:rPr lang="nl-NL" dirty="0"/>
              <a:t>Thuisopdracht</a:t>
            </a:r>
          </a:p>
        </p:txBody>
      </p:sp>
      <p:sp>
        <p:nvSpPr>
          <p:cNvPr id="4" name="Tijdelijke aanduiding voor tekst 3">
            <a:extLst>
              <a:ext uri="{FF2B5EF4-FFF2-40B4-BE49-F238E27FC236}">
                <a16:creationId xmlns:a16="http://schemas.microsoft.com/office/drawing/2014/main" id="{F5E51204-A560-4D04-B081-7B4180F26547}"/>
              </a:ext>
            </a:extLst>
          </p:cNvPr>
          <p:cNvSpPr>
            <a:spLocks noGrp="1"/>
          </p:cNvSpPr>
          <p:nvPr>
            <p:ph type="body" idx="1"/>
          </p:nvPr>
        </p:nvSpPr>
        <p:spPr/>
        <p:txBody>
          <a:bodyPr/>
          <a:lstStyle/>
          <a:p>
            <a:r>
              <a:rPr lang="nl-NL" dirty="0"/>
              <a:t>Maak een Begroting voor jezelf in 2035.</a:t>
            </a:r>
          </a:p>
          <a:p>
            <a:endParaRPr lang="nl-NL" dirty="0"/>
          </a:p>
        </p:txBody>
      </p:sp>
      <p:sp>
        <p:nvSpPr>
          <p:cNvPr id="3" name="Tijdelijke aanduiding voor inhoud 2">
            <a:extLst>
              <a:ext uri="{FF2B5EF4-FFF2-40B4-BE49-F238E27FC236}">
                <a16:creationId xmlns:a16="http://schemas.microsoft.com/office/drawing/2014/main" id="{72182F40-E3F2-4142-9A1A-22298F3104BB}"/>
              </a:ext>
            </a:extLst>
          </p:cNvPr>
          <p:cNvSpPr>
            <a:spLocks noGrp="1"/>
          </p:cNvSpPr>
          <p:nvPr>
            <p:ph sz="half" idx="2"/>
          </p:nvPr>
        </p:nvSpPr>
        <p:spPr/>
        <p:txBody>
          <a:bodyPr>
            <a:normAutofit fontScale="92500"/>
          </a:bodyPr>
          <a:lstStyle/>
          <a:p>
            <a:pPr marL="0" indent="0">
              <a:buNone/>
            </a:pPr>
            <a:r>
              <a:rPr lang="nl-NL" dirty="0"/>
              <a:t>Maak voor jezelf een begroting voor in de toekomst. Bedenk bij jezelf welke inkomsten en uitgaven je zal hebben tegen de tijd dat je gaat studeren of aan het werk bent. </a:t>
            </a:r>
          </a:p>
          <a:p>
            <a:pPr marL="0" indent="0">
              <a:buNone/>
            </a:pPr>
            <a:r>
              <a:rPr lang="nl-NL" dirty="0"/>
              <a:t>TIP: Vraag hulp aan je oudere broers/zussen en of ouders.</a:t>
            </a:r>
          </a:p>
        </p:txBody>
      </p:sp>
      <p:sp>
        <p:nvSpPr>
          <p:cNvPr id="5" name="Tijdelijke aanduiding voor tekst 4">
            <a:extLst>
              <a:ext uri="{FF2B5EF4-FFF2-40B4-BE49-F238E27FC236}">
                <a16:creationId xmlns:a16="http://schemas.microsoft.com/office/drawing/2014/main" id="{E7CCD98C-3C2E-4686-9F6D-1D70E1B3F257}"/>
              </a:ext>
            </a:extLst>
          </p:cNvPr>
          <p:cNvSpPr>
            <a:spLocks noGrp="1"/>
          </p:cNvSpPr>
          <p:nvPr>
            <p:ph type="body" sz="quarter" idx="3"/>
          </p:nvPr>
        </p:nvSpPr>
        <p:spPr/>
        <p:txBody>
          <a:bodyPr/>
          <a:lstStyle/>
          <a:p>
            <a:r>
              <a:rPr lang="nl-NL" dirty="0"/>
              <a:t>Maak een begroting voor je ouders. </a:t>
            </a:r>
          </a:p>
        </p:txBody>
      </p:sp>
      <p:sp>
        <p:nvSpPr>
          <p:cNvPr id="6" name="Tijdelijke aanduiding voor inhoud 5">
            <a:extLst>
              <a:ext uri="{FF2B5EF4-FFF2-40B4-BE49-F238E27FC236}">
                <a16:creationId xmlns:a16="http://schemas.microsoft.com/office/drawing/2014/main" id="{85292DD9-251C-4E1E-AD50-A0EB163281CB}"/>
              </a:ext>
            </a:extLst>
          </p:cNvPr>
          <p:cNvSpPr>
            <a:spLocks noGrp="1"/>
          </p:cNvSpPr>
          <p:nvPr>
            <p:ph sz="quarter" idx="4"/>
          </p:nvPr>
        </p:nvSpPr>
        <p:spPr/>
        <p:txBody>
          <a:bodyPr>
            <a:normAutofit fontScale="92500"/>
          </a:bodyPr>
          <a:lstStyle/>
          <a:p>
            <a:pPr marL="0" indent="0">
              <a:buNone/>
            </a:pPr>
            <a:r>
              <a:rPr lang="nl-NL" dirty="0"/>
              <a:t>Maak een begroting samen en voor je ouders. Vraag aan je ouders welke inkomsten en uitgaven zij per maand hebben. De bedragen van de inkomsten en uitgaven hoeven </a:t>
            </a:r>
            <a:r>
              <a:rPr lang="nl-NL" b="1" dirty="0"/>
              <a:t>NIET</a:t>
            </a:r>
            <a:r>
              <a:rPr lang="nl-NL" dirty="0"/>
              <a:t> gegeven te worden, die zijn privé. </a:t>
            </a:r>
          </a:p>
        </p:txBody>
      </p:sp>
    </p:spTree>
    <p:extLst>
      <p:ext uri="{BB962C8B-B14F-4D97-AF65-F5344CB8AC3E}">
        <p14:creationId xmlns:p14="http://schemas.microsoft.com/office/powerpoint/2010/main" val="2325203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831267-5CAE-41B8-A1CC-66FE1628A6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437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79EE808-85F9-455B-B8F9-FBE90075FB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89DCC09-ED44-478A-8F79-A02EBAF7A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8E2E2454-5C03-4173-B8FE-1AB94658D4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2E8C684E-09F3-4317-A7D3-3D18C35931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C5505EC4-4943-4963-98E8-69AF3FDF03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4562C7B8-8AFB-4DDB-B72F-284990D5C4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3443E48-282C-4250-A466-0EC71FB9E1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E1DA5A47-4EF3-4987-A0B2-0D48C03004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97C0249-6965-4479-85DD-65D339807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593CC77F-968A-4E39-A274-8278279149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1238E5CF-CAEC-4B5C-9DB6-A40F03FB3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BD96636-6E63-4D65-A35C-92653FC48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8D56D53D-1432-4D95-B0DD-3799916FD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415107AD-3A21-4847-8F6C-C406292763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74B4AC16-93AF-4037-B469-BD1BAB95C9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57AEC385-0F84-4743-A483-0E9711446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90B47478-85F0-4BCA-9C98-48B633FD5A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C8F8E9C6-76DE-42DF-9CD7-B9789CDE15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660FFC41-5F89-4B42-913F-7FB178063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1B956442-7A16-4B5B-908F-D69FC0A93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B54D797E-632B-4287-907B-A96D2CCBF4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BF7D9703-D82B-498D-AA68-475F298FAA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id="{F8D580F2-1EDA-4B5F-98EB-EF8F18E9B7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E0F2EADF-2A67-482F-B290-DED5172BB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5" name="Isosceles Triangle 22">
              <a:extLst>
                <a:ext uri="{FF2B5EF4-FFF2-40B4-BE49-F238E27FC236}">
                  <a16:creationId xmlns:a16="http://schemas.microsoft.com/office/drawing/2014/main" id="{39BCFDA0-B04D-4835-A135-02F8969F3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id="{6DD3C0B8-C176-40C2-93F5-670E2BAC7D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el 1">
            <a:extLst>
              <a:ext uri="{FF2B5EF4-FFF2-40B4-BE49-F238E27FC236}">
                <a16:creationId xmlns:a16="http://schemas.microsoft.com/office/drawing/2014/main" id="{B5DE0A16-1022-4DDF-834D-2EB3190D721C}"/>
              </a:ext>
            </a:extLst>
          </p:cNvPr>
          <p:cNvSpPr>
            <a:spLocks noGrp="1"/>
          </p:cNvSpPr>
          <p:nvPr>
            <p:ph type="title"/>
          </p:nvPr>
        </p:nvSpPr>
        <p:spPr>
          <a:xfrm>
            <a:off x="888631" y="2349925"/>
            <a:ext cx="3498979" cy="2456442"/>
          </a:xfrm>
        </p:spPr>
        <p:txBody>
          <a:bodyPr>
            <a:normAutofit/>
          </a:bodyPr>
          <a:lstStyle/>
          <a:p>
            <a:r>
              <a:rPr lang="nl-NL" dirty="0"/>
              <a:t>Zelfstandig aan de slag </a:t>
            </a:r>
          </a:p>
        </p:txBody>
      </p:sp>
      <p:sp>
        <p:nvSpPr>
          <p:cNvPr id="3" name="Tijdelijke aanduiding voor inhoud 2">
            <a:extLst>
              <a:ext uri="{FF2B5EF4-FFF2-40B4-BE49-F238E27FC236}">
                <a16:creationId xmlns:a16="http://schemas.microsoft.com/office/drawing/2014/main" id="{090EDDF9-4455-4B98-9BD5-9D5BDBFBD674}"/>
              </a:ext>
            </a:extLst>
          </p:cNvPr>
          <p:cNvSpPr>
            <a:spLocks noGrp="1"/>
          </p:cNvSpPr>
          <p:nvPr>
            <p:ph idx="1"/>
          </p:nvPr>
        </p:nvSpPr>
        <p:spPr>
          <a:xfrm>
            <a:off x="5118447" y="803186"/>
            <a:ext cx="6281873" cy="5248622"/>
          </a:xfrm>
        </p:spPr>
        <p:txBody>
          <a:bodyPr>
            <a:normAutofit/>
          </a:bodyPr>
          <a:lstStyle/>
          <a:p>
            <a:r>
              <a:rPr lang="nl-NL" dirty="0"/>
              <a:t>Ga de komende 10 minuten zelfstandig en in alle stilte verder met de Bouwstenen A,B en D. </a:t>
            </a:r>
          </a:p>
          <a:p>
            <a:r>
              <a:rPr lang="nl-NL" dirty="0"/>
              <a:t>Ben je eerder klaar? Begin alvast aan De Thuisopdracht of ga oefenen met de ‘Extra Opdrachten’ in </a:t>
            </a:r>
            <a:r>
              <a:rPr lang="nl-NL" dirty="0" err="1"/>
              <a:t>Learnbeat</a:t>
            </a:r>
            <a:endParaRPr lang="nl-NL" dirty="0"/>
          </a:p>
          <a:p>
            <a:r>
              <a:rPr lang="nl-NL" dirty="0"/>
              <a:t>Maak alleen gebruik van </a:t>
            </a:r>
            <a:r>
              <a:rPr lang="nl-NL" dirty="0" err="1"/>
              <a:t>Learnbeat</a:t>
            </a:r>
            <a:r>
              <a:rPr lang="nl-NL" dirty="0"/>
              <a:t> bij het maken het huiswerk. Bij het maken van De Thuisopdracht mag je ook gebruik maken van Word of Excel. </a:t>
            </a:r>
          </a:p>
          <a:p>
            <a:r>
              <a:rPr lang="nl-NL" dirty="0"/>
              <a:t>Heb je een vraag? Steek je vinger op dan komt de docent je helpen.</a:t>
            </a:r>
          </a:p>
        </p:txBody>
      </p:sp>
    </p:spTree>
    <p:extLst>
      <p:ext uri="{BB962C8B-B14F-4D97-AF65-F5344CB8AC3E}">
        <p14:creationId xmlns:p14="http://schemas.microsoft.com/office/powerpoint/2010/main" val="191893769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3ABEE0-4F7F-4F93-B070-07A76CF429AC}"/>
              </a:ext>
            </a:extLst>
          </p:cNvPr>
          <p:cNvSpPr>
            <a:spLocks noGrp="1"/>
          </p:cNvSpPr>
          <p:nvPr>
            <p:ph type="title"/>
          </p:nvPr>
        </p:nvSpPr>
        <p:spPr/>
        <p:txBody>
          <a:bodyPr/>
          <a:lstStyle/>
          <a:p>
            <a:r>
              <a:rPr lang="nl-NL" dirty="0"/>
              <a:t>Bouwstenen Bespreken</a:t>
            </a:r>
          </a:p>
        </p:txBody>
      </p:sp>
      <p:sp>
        <p:nvSpPr>
          <p:cNvPr id="5" name="Tijdelijke aanduiding voor tekst 4">
            <a:extLst>
              <a:ext uri="{FF2B5EF4-FFF2-40B4-BE49-F238E27FC236}">
                <a16:creationId xmlns:a16="http://schemas.microsoft.com/office/drawing/2014/main" id="{8F03AA9C-39E0-4CCA-A887-2538B23895B8}"/>
              </a:ext>
            </a:extLst>
          </p:cNvPr>
          <p:cNvSpPr>
            <a:spLocks noGrp="1"/>
          </p:cNvSpPr>
          <p:nvPr>
            <p:ph type="body" idx="1"/>
          </p:nvPr>
        </p:nvSpPr>
        <p:spPr>
          <a:xfrm>
            <a:off x="5125137" y="2516576"/>
            <a:ext cx="6265088" cy="685800"/>
          </a:xfrm>
        </p:spPr>
        <p:txBody>
          <a:bodyPr/>
          <a:lstStyle/>
          <a:p>
            <a:r>
              <a:rPr lang="nl-NL" dirty="0"/>
              <a:t>Verdieping Budgetlijn</a:t>
            </a:r>
          </a:p>
        </p:txBody>
      </p:sp>
      <p:sp>
        <p:nvSpPr>
          <p:cNvPr id="7" name="Tijdelijke aanduiding voor tekst 6">
            <a:extLst>
              <a:ext uri="{FF2B5EF4-FFF2-40B4-BE49-F238E27FC236}">
                <a16:creationId xmlns:a16="http://schemas.microsoft.com/office/drawing/2014/main" id="{49A9C5BF-C2A9-4760-BCCA-9C33364274EB}"/>
              </a:ext>
            </a:extLst>
          </p:cNvPr>
          <p:cNvSpPr>
            <a:spLocks noGrp="1"/>
          </p:cNvSpPr>
          <p:nvPr>
            <p:ph type="body" sz="quarter" idx="3"/>
          </p:nvPr>
        </p:nvSpPr>
        <p:spPr>
          <a:xfrm>
            <a:off x="5125137" y="3429000"/>
            <a:ext cx="6264414" cy="685800"/>
          </a:xfrm>
        </p:spPr>
        <p:txBody>
          <a:bodyPr/>
          <a:lstStyle/>
          <a:p>
            <a:r>
              <a:rPr lang="nl-NL" dirty="0"/>
              <a:t>VERDIEPING BEGROTING</a:t>
            </a:r>
          </a:p>
        </p:txBody>
      </p:sp>
    </p:spTree>
    <p:extLst>
      <p:ext uri="{BB962C8B-B14F-4D97-AF65-F5344CB8AC3E}">
        <p14:creationId xmlns:p14="http://schemas.microsoft.com/office/powerpoint/2010/main" val="1979449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3C5918A-1DC5-4CF3-AA27-00AA3088A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B786683A-6FD6-4BF7-B3B0-DC3976773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74788" y="-15796"/>
            <a:ext cx="7911916" cy="6889592"/>
          </a:xfrm>
          <a:custGeom>
            <a:avLst/>
            <a:gdLst>
              <a:gd name="connsiteX0" fmla="*/ 1144064 w 7911916"/>
              <a:gd name="connsiteY0" fmla="*/ 0 h 6889592"/>
              <a:gd name="connsiteX1" fmla="*/ 7911916 w 7911916"/>
              <a:gd name="connsiteY1" fmla="*/ 0 h 6889592"/>
              <a:gd name="connsiteX2" fmla="*/ 7911916 w 7911916"/>
              <a:gd name="connsiteY2" fmla="*/ 6889592 h 6889592"/>
              <a:gd name="connsiteX3" fmla="*/ 1282780 w 7911916"/>
              <a:gd name="connsiteY3" fmla="*/ 6889592 h 6889592"/>
              <a:gd name="connsiteX4" fmla="*/ 1021588 w 7911916"/>
              <a:gd name="connsiteY4" fmla="*/ 6461391 h 6889592"/>
              <a:gd name="connsiteX5" fmla="*/ 841264 w 7911916"/>
              <a:gd name="connsiteY5" fmla="*/ 370936 h 6889592"/>
              <a:gd name="connsiteX6" fmla="*/ 1119707 w 7911916"/>
              <a:gd name="connsiteY6" fmla="*/ 26053 h 6889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11916" h="6889592">
                <a:moveTo>
                  <a:pt x="1144064" y="0"/>
                </a:moveTo>
                <a:lnTo>
                  <a:pt x="7911916" y="0"/>
                </a:lnTo>
                <a:lnTo>
                  <a:pt x="7911916" y="6889592"/>
                </a:lnTo>
                <a:lnTo>
                  <a:pt x="1282780" y="6889592"/>
                </a:lnTo>
                <a:lnTo>
                  <a:pt x="1021588" y="6461391"/>
                </a:lnTo>
                <a:cubicBezTo>
                  <a:pt x="-73086" y="4533675"/>
                  <a:pt x="-509682" y="2192905"/>
                  <a:pt x="841264" y="370936"/>
                </a:cubicBezTo>
                <a:cubicBezTo>
                  <a:pt x="928899" y="253509"/>
                  <a:pt x="1021859" y="138477"/>
                  <a:pt x="1119707" y="26053"/>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Shape 11">
            <a:extLst>
              <a:ext uri="{FF2B5EF4-FFF2-40B4-BE49-F238E27FC236}">
                <a16:creationId xmlns:a16="http://schemas.microsoft.com/office/drawing/2014/main" id="{05169E50-59FB-4AEE-B61D-44A882A4C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49750" y="-6726"/>
            <a:ext cx="5931659" cy="6871452"/>
          </a:xfrm>
          <a:custGeom>
            <a:avLst/>
            <a:gdLst>
              <a:gd name="connsiteX0" fmla="*/ 2429503 w 5931659"/>
              <a:gd name="connsiteY0" fmla="*/ 0 h 6871452"/>
              <a:gd name="connsiteX1" fmla="*/ 5931659 w 5931659"/>
              <a:gd name="connsiteY1" fmla="*/ 0 h 6871452"/>
              <a:gd name="connsiteX2" fmla="*/ 5931659 w 5931659"/>
              <a:gd name="connsiteY2" fmla="*/ 6871452 h 6871452"/>
              <a:gd name="connsiteX3" fmla="*/ 1302090 w 5931659"/>
              <a:gd name="connsiteY3" fmla="*/ 6871452 h 6871452"/>
              <a:gd name="connsiteX4" fmla="*/ 1257860 w 5931659"/>
              <a:gd name="connsiteY4" fmla="*/ 6820098 h 6871452"/>
              <a:gd name="connsiteX5" fmla="*/ 456609 w 5931659"/>
              <a:gd name="connsiteY5" fmla="*/ 1965059 h 6871452"/>
              <a:gd name="connsiteX6" fmla="*/ 2356353 w 5931659"/>
              <a:gd name="connsiteY6" fmla="*/ 42030 h 687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1659" h="6871452">
                <a:moveTo>
                  <a:pt x="2429503" y="0"/>
                </a:moveTo>
                <a:lnTo>
                  <a:pt x="5931659" y="0"/>
                </a:lnTo>
                <a:lnTo>
                  <a:pt x="5931659" y="6871452"/>
                </a:lnTo>
                <a:lnTo>
                  <a:pt x="1302090" y="6871452"/>
                </a:lnTo>
                <a:lnTo>
                  <a:pt x="1257860" y="6820098"/>
                </a:lnTo>
                <a:cubicBezTo>
                  <a:pt x="121068" y="5395213"/>
                  <a:pt x="-469022" y="3541076"/>
                  <a:pt x="456609" y="1965059"/>
                </a:cubicBezTo>
                <a:cubicBezTo>
                  <a:pt x="919425" y="1178905"/>
                  <a:pt x="1583566" y="524859"/>
                  <a:pt x="2356353" y="42030"/>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Shape 13">
            <a:extLst>
              <a:ext uri="{FF2B5EF4-FFF2-40B4-BE49-F238E27FC236}">
                <a16:creationId xmlns:a16="http://schemas.microsoft.com/office/drawing/2014/main" id="{117C30F0-5A38-4B60-B632-3AF7C2780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33528" y="-3116"/>
            <a:ext cx="6766974" cy="6864232"/>
          </a:xfrm>
          <a:custGeom>
            <a:avLst/>
            <a:gdLst>
              <a:gd name="connsiteX0" fmla="*/ 2135088 w 6766974"/>
              <a:gd name="connsiteY0" fmla="*/ 0 h 6864232"/>
              <a:gd name="connsiteX1" fmla="*/ 6766974 w 6766974"/>
              <a:gd name="connsiteY1" fmla="*/ 0 h 6864232"/>
              <a:gd name="connsiteX2" fmla="*/ 6766974 w 6766974"/>
              <a:gd name="connsiteY2" fmla="*/ 6864232 h 6864232"/>
              <a:gd name="connsiteX3" fmla="*/ 1128977 w 6766974"/>
              <a:gd name="connsiteY3" fmla="*/ 6864232 h 6864232"/>
              <a:gd name="connsiteX4" fmla="*/ 1004776 w 6766974"/>
              <a:gd name="connsiteY4" fmla="*/ 6687663 h 6864232"/>
              <a:gd name="connsiteX5" fmla="*/ 709736 w 6766974"/>
              <a:gd name="connsiteY5" fmla="*/ 1521351 h 6864232"/>
              <a:gd name="connsiteX6" fmla="*/ 1896284 w 6766974"/>
              <a:gd name="connsiteY6" fmla="*/ 197391 h 6864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6974" h="6864232">
                <a:moveTo>
                  <a:pt x="2135088" y="0"/>
                </a:moveTo>
                <a:lnTo>
                  <a:pt x="6766974" y="0"/>
                </a:lnTo>
                <a:lnTo>
                  <a:pt x="6766974" y="6864232"/>
                </a:lnTo>
                <a:lnTo>
                  <a:pt x="1128977" y="6864232"/>
                </a:lnTo>
                <a:lnTo>
                  <a:pt x="1004776" y="6687663"/>
                </a:lnTo>
                <a:cubicBezTo>
                  <a:pt x="-54053" y="5122098"/>
                  <a:pt x="-463081" y="3202457"/>
                  <a:pt x="709736" y="1521351"/>
                </a:cubicBezTo>
                <a:cubicBezTo>
                  <a:pt x="1045443" y="1039181"/>
                  <a:pt x="1446565" y="592246"/>
                  <a:pt x="1896284" y="197391"/>
                </a:cubicBezTo>
                <a:close/>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Shape 15">
            <a:extLst>
              <a:ext uri="{FF2B5EF4-FFF2-40B4-BE49-F238E27FC236}">
                <a16:creationId xmlns:a16="http://schemas.microsoft.com/office/drawing/2014/main" id="{A200CBA5-3F2B-4AAC-9F86-99AFECC19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3136" y="0"/>
            <a:ext cx="5238864" cy="6858000"/>
          </a:xfrm>
          <a:custGeom>
            <a:avLst/>
            <a:gdLst>
              <a:gd name="connsiteX0" fmla="*/ 2829115 w 5238864"/>
              <a:gd name="connsiteY0" fmla="*/ 0 h 6864726"/>
              <a:gd name="connsiteX1" fmla="*/ 5238864 w 5238864"/>
              <a:gd name="connsiteY1" fmla="*/ 0 h 6864726"/>
              <a:gd name="connsiteX2" fmla="*/ 5238864 w 5238864"/>
              <a:gd name="connsiteY2" fmla="*/ 6864726 h 6864726"/>
              <a:gd name="connsiteX3" fmla="*/ 1518091 w 5238864"/>
              <a:gd name="connsiteY3" fmla="*/ 6864726 h 6864726"/>
              <a:gd name="connsiteX4" fmla="*/ 1435414 w 5238864"/>
              <a:gd name="connsiteY4" fmla="*/ 6778879 h 6864726"/>
              <a:gd name="connsiteX5" fmla="*/ 406006 w 5238864"/>
              <a:gd name="connsiteY5" fmla="*/ 2093910 h 6864726"/>
              <a:gd name="connsiteX6" fmla="*/ 2559142 w 5238864"/>
              <a:gd name="connsiteY6" fmla="*/ 124487 h 686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8864" h="6864726">
                <a:moveTo>
                  <a:pt x="2829115" y="0"/>
                </a:moveTo>
                <a:lnTo>
                  <a:pt x="5238864" y="0"/>
                </a:lnTo>
                <a:lnTo>
                  <a:pt x="5238864" y="6864726"/>
                </a:lnTo>
                <a:lnTo>
                  <a:pt x="1518091" y="6864726"/>
                </a:lnTo>
                <a:lnTo>
                  <a:pt x="1435414" y="6778879"/>
                </a:lnTo>
                <a:cubicBezTo>
                  <a:pt x="226066" y="5476104"/>
                  <a:pt x="-499346" y="3635393"/>
                  <a:pt x="406006" y="2093910"/>
                </a:cubicBezTo>
                <a:cubicBezTo>
                  <a:pt x="907547" y="1241972"/>
                  <a:pt x="1674986" y="564513"/>
                  <a:pt x="2559142" y="12448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765313B-46A6-4129-BB73-2A38D48DBB98}"/>
              </a:ext>
            </a:extLst>
          </p:cNvPr>
          <p:cNvSpPr>
            <a:spLocks noGrp="1"/>
          </p:cNvSpPr>
          <p:nvPr>
            <p:ph type="title"/>
          </p:nvPr>
        </p:nvSpPr>
        <p:spPr>
          <a:xfrm>
            <a:off x="7874928" y="1124998"/>
            <a:ext cx="3456122" cy="4589717"/>
          </a:xfrm>
        </p:spPr>
        <p:txBody>
          <a:bodyPr>
            <a:normAutofit/>
          </a:bodyPr>
          <a:lstStyle/>
          <a:p>
            <a:pPr algn="l"/>
            <a:r>
              <a:rPr lang="nl-NL" sz="4800"/>
              <a:t>Verdieping Budgetlijn</a:t>
            </a:r>
          </a:p>
        </p:txBody>
      </p:sp>
      <p:sp>
        <p:nvSpPr>
          <p:cNvPr id="3" name="Tijdelijke aanduiding voor inhoud 2">
            <a:extLst>
              <a:ext uri="{FF2B5EF4-FFF2-40B4-BE49-F238E27FC236}">
                <a16:creationId xmlns:a16="http://schemas.microsoft.com/office/drawing/2014/main" id="{E01F617F-79F7-4A8F-88A1-090FCD0CC83D}"/>
              </a:ext>
            </a:extLst>
          </p:cNvPr>
          <p:cNvSpPr>
            <a:spLocks noGrp="1"/>
          </p:cNvSpPr>
          <p:nvPr>
            <p:ph idx="1"/>
          </p:nvPr>
        </p:nvSpPr>
        <p:spPr>
          <a:xfrm>
            <a:off x="784710" y="333375"/>
            <a:ext cx="3192399" cy="791623"/>
          </a:xfrm>
        </p:spPr>
        <p:txBody>
          <a:bodyPr>
            <a:normAutofit fontScale="92500" lnSpcReduction="20000"/>
          </a:bodyPr>
          <a:lstStyle/>
          <a:p>
            <a:r>
              <a:rPr lang="nl-NL" sz="1600" dirty="0"/>
              <a:t>Bouwsteen A</a:t>
            </a:r>
            <a:br>
              <a:rPr lang="nl-NL" sz="1600" dirty="0"/>
            </a:br>
            <a:br>
              <a:rPr lang="nl-NL" sz="1600" dirty="0"/>
            </a:br>
            <a:endParaRPr lang="nl-NL" sz="1600" dirty="0"/>
          </a:p>
        </p:txBody>
      </p:sp>
      <p:sp>
        <p:nvSpPr>
          <p:cNvPr id="45" name="Tijdelijke aanduiding voor inhoud 2">
            <a:extLst>
              <a:ext uri="{FF2B5EF4-FFF2-40B4-BE49-F238E27FC236}">
                <a16:creationId xmlns:a16="http://schemas.microsoft.com/office/drawing/2014/main" id="{3354BCD4-BABF-41F3-8B76-F3D0A788AD46}"/>
              </a:ext>
            </a:extLst>
          </p:cNvPr>
          <p:cNvSpPr txBox="1">
            <a:spLocks/>
          </p:cNvSpPr>
          <p:nvPr/>
        </p:nvSpPr>
        <p:spPr>
          <a:xfrm>
            <a:off x="781149" y="759934"/>
            <a:ext cx="3344799" cy="1140645"/>
          </a:xfrm>
          <a:prstGeom prst="rect">
            <a:avLst/>
          </a:prstGeom>
        </p:spPr>
        <p:txBody>
          <a:bodyPr vert="horz" lIns="91440" tIns="45720" rIns="91440" bIns="45720" rtlCol="0" anchor="ctr">
            <a:normAutofit fontScale="700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nl-NL" sz="2000" dirty="0"/>
              <a:t>A) Maximaal Werken</a:t>
            </a:r>
            <a:br>
              <a:rPr lang="nl-NL" sz="2000" dirty="0"/>
            </a:br>
            <a:r>
              <a:rPr lang="nl-NL" sz="2000" dirty="0"/>
              <a:t>24 uur x €15 = €360</a:t>
            </a:r>
            <a:br>
              <a:rPr lang="nl-NL" sz="2000" dirty="0"/>
            </a:br>
            <a:r>
              <a:rPr lang="nl-NL" sz="2000" dirty="0"/>
              <a:t>€360 x  5 = €1.800</a:t>
            </a:r>
            <a:br>
              <a:rPr lang="nl-NL" sz="1600" dirty="0"/>
            </a:br>
            <a:br>
              <a:rPr lang="nl-NL" sz="1600" dirty="0"/>
            </a:br>
            <a:endParaRPr lang="nl-NL" sz="1600" dirty="0"/>
          </a:p>
        </p:txBody>
      </p:sp>
      <p:sp>
        <p:nvSpPr>
          <p:cNvPr id="47" name="Tijdelijke aanduiding voor inhoud 2">
            <a:extLst>
              <a:ext uri="{FF2B5EF4-FFF2-40B4-BE49-F238E27FC236}">
                <a16:creationId xmlns:a16="http://schemas.microsoft.com/office/drawing/2014/main" id="{69140FEC-59FF-43E8-A307-E3AEA3844DD5}"/>
              </a:ext>
            </a:extLst>
          </p:cNvPr>
          <p:cNvSpPr txBox="1">
            <a:spLocks/>
          </p:cNvSpPr>
          <p:nvPr/>
        </p:nvSpPr>
        <p:spPr>
          <a:xfrm>
            <a:off x="767351" y="1560278"/>
            <a:ext cx="3343482" cy="1140645"/>
          </a:xfrm>
          <a:prstGeom prst="rect">
            <a:avLst/>
          </a:prstGeom>
        </p:spPr>
        <p:txBody>
          <a:bodyPr vert="horz" lIns="91440" tIns="45720" rIns="91440" bIns="45720" rtlCol="0" anchor="ctr">
            <a:normAutofit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nl-NL" sz="1500" dirty="0"/>
              <a:t>A) Maximaal Vrije Tijd</a:t>
            </a:r>
            <a:br>
              <a:rPr lang="nl-NL" sz="1500" dirty="0"/>
            </a:br>
            <a:r>
              <a:rPr lang="nl-NL" sz="1500" dirty="0"/>
              <a:t>0 uur werken, is 24 uur per dag.</a:t>
            </a:r>
            <a:br>
              <a:rPr lang="nl-NL" sz="1600" dirty="0"/>
            </a:br>
            <a:br>
              <a:rPr lang="nl-NL" sz="1600" dirty="0"/>
            </a:br>
            <a:endParaRPr lang="nl-NL" sz="1600" dirty="0"/>
          </a:p>
        </p:txBody>
      </p:sp>
      <p:sp>
        <p:nvSpPr>
          <p:cNvPr id="48" name="Tijdelijke aanduiding voor inhoud 2">
            <a:extLst>
              <a:ext uri="{FF2B5EF4-FFF2-40B4-BE49-F238E27FC236}">
                <a16:creationId xmlns:a16="http://schemas.microsoft.com/office/drawing/2014/main" id="{CFD8732F-3A13-4DF3-9E88-8AA0CDD8A4E4}"/>
              </a:ext>
            </a:extLst>
          </p:cNvPr>
          <p:cNvSpPr txBox="1">
            <a:spLocks/>
          </p:cNvSpPr>
          <p:nvPr/>
        </p:nvSpPr>
        <p:spPr>
          <a:xfrm>
            <a:off x="767351" y="2183053"/>
            <a:ext cx="3676312" cy="1494784"/>
          </a:xfrm>
          <a:prstGeom prst="rect">
            <a:avLst/>
          </a:prstGeom>
        </p:spPr>
        <p:txBody>
          <a:bodyPr vert="horz" lIns="91440" tIns="45720" rIns="91440" bIns="45720" rtlCol="0" anchor="ctr">
            <a:normAutofit fontScale="85000"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nl-NL" sz="1500" dirty="0"/>
              <a:t>C) </a:t>
            </a:r>
            <a:r>
              <a:rPr lang="nl-NL" sz="1500" dirty="0" err="1"/>
              <a:t>Natesh</a:t>
            </a:r>
            <a:r>
              <a:rPr lang="nl-NL" sz="1500" dirty="0"/>
              <a:t> kiest voor 14 uur vrije tijd per dag. Hoeveel verdient hij per week?</a:t>
            </a:r>
            <a:br>
              <a:rPr lang="nl-NL" sz="1500" dirty="0"/>
            </a:br>
            <a:r>
              <a:rPr lang="nl-NL" sz="1500" dirty="0"/>
              <a:t>24 uur – 14 uur = 10 uur</a:t>
            </a:r>
            <a:br>
              <a:rPr lang="nl-NL" sz="1500" dirty="0"/>
            </a:br>
            <a:r>
              <a:rPr lang="nl-NL" sz="1500" dirty="0"/>
              <a:t>10 uur x €15 x 5 dagen = €750,-</a:t>
            </a:r>
            <a:br>
              <a:rPr lang="nl-NL" sz="1600" dirty="0"/>
            </a:br>
            <a:br>
              <a:rPr lang="nl-NL" sz="1600" dirty="0"/>
            </a:br>
            <a:endParaRPr lang="nl-NL" sz="1600" dirty="0"/>
          </a:p>
        </p:txBody>
      </p:sp>
      <p:pic>
        <p:nvPicPr>
          <p:cNvPr id="7" name="Afbeelding 6">
            <a:extLst>
              <a:ext uri="{FF2B5EF4-FFF2-40B4-BE49-F238E27FC236}">
                <a16:creationId xmlns:a16="http://schemas.microsoft.com/office/drawing/2014/main" id="{4CB9BF2A-A113-47C5-9EA7-CE8FC7E5962C}"/>
              </a:ext>
            </a:extLst>
          </p:cNvPr>
          <p:cNvPicPr>
            <a:picLocks noChangeAspect="1"/>
          </p:cNvPicPr>
          <p:nvPr/>
        </p:nvPicPr>
        <p:blipFill>
          <a:blip r:embed="rId2"/>
          <a:stretch>
            <a:fillRect/>
          </a:stretch>
        </p:blipFill>
        <p:spPr>
          <a:xfrm>
            <a:off x="4830101" y="4029445"/>
            <a:ext cx="2043239" cy="2886075"/>
          </a:xfrm>
          <a:prstGeom prst="rect">
            <a:avLst/>
          </a:prstGeom>
        </p:spPr>
      </p:pic>
      <p:sp>
        <p:nvSpPr>
          <p:cNvPr id="13" name="Tijdelijke aanduiding voor inhoud 2">
            <a:extLst>
              <a:ext uri="{FF2B5EF4-FFF2-40B4-BE49-F238E27FC236}">
                <a16:creationId xmlns:a16="http://schemas.microsoft.com/office/drawing/2014/main" id="{31B29BDA-D2FB-4D6D-97DB-39113F5E4DEB}"/>
              </a:ext>
            </a:extLst>
          </p:cNvPr>
          <p:cNvSpPr txBox="1">
            <a:spLocks/>
          </p:cNvSpPr>
          <p:nvPr/>
        </p:nvSpPr>
        <p:spPr>
          <a:xfrm>
            <a:off x="757877" y="3240476"/>
            <a:ext cx="3822909" cy="1399806"/>
          </a:xfrm>
          <a:prstGeom prst="rect">
            <a:avLst/>
          </a:prstGeom>
        </p:spPr>
        <p:txBody>
          <a:bodyPr vert="horz" lIns="91440" tIns="45720" rIns="91440" bIns="45720" rtlCol="0" anchor="ctr">
            <a:normAutofit fontScale="850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nl-NL" sz="1600" dirty="0"/>
              <a:t>E) Bereken met behulp van de vergelijking het inkomen van </a:t>
            </a:r>
            <a:r>
              <a:rPr lang="nl-NL" sz="1600" dirty="0" err="1"/>
              <a:t>Natesh</a:t>
            </a:r>
            <a:r>
              <a:rPr lang="nl-NL" sz="1600" dirty="0"/>
              <a:t> bij 10 uur vrije tijd per dag:</a:t>
            </a:r>
            <a:br>
              <a:rPr lang="nl-NL" sz="1600" dirty="0"/>
            </a:br>
            <a:r>
              <a:rPr lang="nl-NL" sz="1600" dirty="0"/>
              <a:t>y = (24 – 10) x 15 x 5 = €1050,-</a:t>
            </a:r>
            <a:br>
              <a:rPr lang="nl-NL" sz="1600" dirty="0"/>
            </a:br>
            <a:br>
              <a:rPr lang="nl-NL" sz="1600" dirty="0"/>
            </a:br>
            <a:endParaRPr lang="nl-NL" sz="1600" dirty="0"/>
          </a:p>
        </p:txBody>
      </p:sp>
      <p:sp>
        <p:nvSpPr>
          <p:cNvPr id="4" name="Tekstvak 3">
            <a:extLst>
              <a:ext uri="{FF2B5EF4-FFF2-40B4-BE49-F238E27FC236}">
                <a16:creationId xmlns:a16="http://schemas.microsoft.com/office/drawing/2014/main" id="{94393793-1A04-41B5-BFC4-F67030A5E939}"/>
              </a:ext>
            </a:extLst>
          </p:cNvPr>
          <p:cNvSpPr txBox="1"/>
          <p:nvPr/>
        </p:nvSpPr>
        <p:spPr>
          <a:xfrm>
            <a:off x="4774561" y="258313"/>
            <a:ext cx="2356446" cy="1477328"/>
          </a:xfrm>
          <a:prstGeom prst="rect">
            <a:avLst/>
          </a:prstGeom>
          <a:noFill/>
        </p:spPr>
        <p:txBody>
          <a:bodyPr wrap="square" rtlCol="0">
            <a:spAutoFit/>
          </a:bodyPr>
          <a:lstStyle/>
          <a:p>
            <a:r>
              <a:rPr lang="nl-NL" dirty="0"/>
              <a:t>Vergelijking:</a:t>
            </a:r>
            <a:br>
              <a:rPr lang="nl-NL" dirty="0"/>
            </a:br>
            <a:r>
              <a:rPr lang="nl-NL" dirty="0"/>
              <a:t>y = (24-v) x 15 x 5</a:t>
            </a:r>
            <a:br>
              <a:rPr lang="nl-NL" dirty="0"/>
            </a:br>
            <a:br>
              <a:rPr lang="nl-NL" dirty="0"/>
            </a:br>
            <a:r>
              <a:rPr lang="nl-NL" dirty="0"/>
              <a:t>y = inkomen</a:t>
            </a:r>
            <a:br>
              <a:rPr lang="nl-NL" dirty="0"/>
            </a:br>
            <a:r>
              <a:rPr lang="nl-NL" dirty="0"/>
              <a:t>v = uren vrije tijd.</a:t>
            </a:r>
          </a:p>
        </p:txBody>
      </p:sp>
      <p:sp>
        <p:nvSpPr>
          <p:cNvPr id="15" name="Tijdelijke aanduiding voor inhoud 2">
            <a:extLst>
              <a:ext uri="{FF2B5EF4-FFF2-40B4-BE49-F238E27FC236}">
                <a16:creationId xmlns:a16="http://schemas.microsoft.com/office/drawing/2014/main" id="{30120489-6A36-4D9A-BDA9-1C25C04BA03C}"/>
              </a:ext>
            </a:extLst>
          </p:cNvPr>
          <p:cNvSpPr txBox="1">
            <a:spLocks/>
          </p:cNvSpPr>
          <p:nvPr/>
        </p:nvSpPr>
        <p:spPr>
          <a:xfrm>
            <a:off x="745026" y="4225408"/>
            <a:ext cx="3515964" cy="1181100"/>
          </a:xfrm>
          <a:prstGeom prst="rect">
            <a:avLst/>
          </a:prstGeom>
        </p:spPr>
        <p:txBody>
          <a:bodyPr vert="horz" lIns="91440" tIns="45720" rIns="91440" bIns="45720" rtlCol="0" anchor="ctr">
            <a:normAutofit fontScale="850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nl-NL" sz="1600" dirty="0"/>
              <a:t>F) Bereken met behulp van de vergelijk het aantal uren vrije tijd bij een inkomen van €1200,-.</a:t>
            </a:r>
            <a:br>
              <a:rPr lang="nl-NL" sz="1600" dirty="0"/>
            </a:br>
            <a:br>
              <a:rPr lang="nl-NL" sz="1600" dirty="0"/>
            </a:br>
            <a:endParaRPr lang="nl-NL" sz="1600" dirty="0"/>
          </a:p>
        </p:txBody>
      </p:sp>
      <p:sp>
        <p:nvSpPr>
          <p:cNvPr id="17" name="Tijdelijke aanduiding voor inhoud 2">
            <a:extLst>
              <a:ext uri="{FF2B5EF4-FFF2-40B4-BE49-F238E27FC236}">
                <a16:creationId xmlns:a16="http://schemas.microsoft.com/office/drawing/2014/main" id="{4E594A2D-7843-4A09-80B7-EBECF1BF807B}"/>
              </a:ext>
            </a:extLst>
          </p:cNvPr>
          <p:cNvSpPr txBox="1">
            <a:spLocks/>
          </p:cNvSpPr>
          <p:nvPr/>
        </p:nvSpPr>
        <p:spPr>
          <a:xfrm>
            <a:off x="735285" y="5058873"/>
            <a:ext cx="5043439" cy="2146762"/>
          </a:xfrm>
          <a:prstGeom prst="rect">
            <a:avLst/>
          </a:prstGeom>
        </p:spPr>
        <p:txBody>
          <a:bodyPr vert="horz" lIns="91440" tIns="45720" rIns="91440" bIns="45720" rtlCol="0" anchor="ctr">
            <a:normAutofit fontScale="92500"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nl-NL" sz="1600" dirty="0"/>
              <a:t>1.200 = (24-v) x 15 x 5 </a:t>
            </a:r>
            <a:r>
              <a:rPr lang="nl-NL" sz="1600" dirty="0">
                <a:sym typeface="Wingdings" panose="05000000000000000000" pitchFamily="2" charset="2"/>
              </a:rPr>
              <a:t></a:t>
            </a:r>
            <a:br>
              <a:rPr lang="nl-NL" sz="1600" dirty="0">
                <a:sym typeface="Wingdings" panose="05000000000000000000" pitchFamily="2" charset="2"/>
              </a:rPr>
            </a:br>
            <a:r>
              <a:rPr lang="nl-NL" sz="1600" dirty="0">
                <a:sym typeface="Wingdings" panose="05000000000000000000" pitchFamily="2" charset="2"/>
              </a:rPr>
              <a:t>1.200 = (24-v) x 75 </a:t>
            </a:r>
            <a:br>
              <a:rPr lang="nl-NL" sz="1600" dirty="0">
                <a:sym typeface="Wingdings" panose="05000000000000000000" pitchFamily="2" charset="2"/>
              </a:rPr>
            </a:br>
            <a:r>
              <a:rPr lang="nl-NL" sz="1600" dirty="0">
                <a:sym typeface="Wingdings" panose="05000000000000000000" pitchFamily="2" charset="2"/>
              </a:rPr>
              <a:t>1.200 = 1.800 – 75v </a:t>
            </a:r>
            <a:br>
              <a:rPr lang="nl-NL" sz="1600" dirty="0">
                <a:sym typeface="Wingdings" panose="05000000000000000000" pitchFamily="2" charset="2"/>
              </a:rPr>
            </a:br>
            <a:r>
              <a:rPr lang="nl-NL" sz="1600" dirty="0">
                <a:sym typeface="Wingdings" panose="05000000000000000000" pitchFamily="2" charset="2"/>
              </a:rPr>
              <a:t>-600 = -75v </a:t>
            </a:r>
            <a:br>
              <a:rPr lang="nl-NL" sz="1600" dirty="0">
                <a:sym typeface="Wingdings" panose="05000000000000000000" pitchFamily="2" charset="2"/>
              </a:rPr>
            </a:br>
            <a:r>
              <a:rPr lang="nl-NL" sz="1600" dirty="0">
                <a:sym typeface="Wingdings" panose="05000000000000000000" pitchFamily="2" charset="2"/>
              </a:rPr>
              <a:t>v = -600/-75 </a:t>
            </a:r>
            <a:br>
              <a:rPr lang="nl-NL" sz="1600" dirty="0">
                <a:sym typeface="Wingdings" panose="05000000000000000000" pitchFamily="2" charset="2"/>
              </a:rPr>
            </a:br>
            <a:r>
              <a:rPr lang="nl-NL" sz="1600" dirty="0">
                <a:sym typeface="Wingdings" panose="05000000000000000000" pitchFamily="2" charset="2"/>
              </a:rPr>
              <a:t>v = 8 uur vrije tijd per dag.</a:t>
            </a:r>
            <a:br>
              <a:rPr lang="nl-NL" sz="1600" dirty="0"/>
            </a:br>
            <a:br>
              <a:rPr lang="nl-NL" sz="1600" dirty="0"/>
            </a:br>
            <a:endParaRPr lang="nl-NL" sz="1600" dirty="0"/>
          </a:p>
        </p:txBody>
      </p:sp>
    </p:spTree>
    <p:extLst>
      <p:ext uri="{BB962C8B-B14F-4D97-AF65-F5344CB8AC3E}">
        <p14:creationId xmlns:p14="http://schemas.microsoft.com/office/powerpoint/2010/main" val="1096110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7" grpId="0"/>
      <p:bldP spid="48" grpId="0"/>
      <p:bldP spid="13" grpId="0"/>
      <p:bldP spid="15"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3C5918A-1DC5-4CF3-AA27-00AA3088A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B786683A-6FD6-4BF7-B3B0-DC3976773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74788" y="-15796"/>
            <a:ext cx="7911916" cy="6889592"/>
          </a:xfrm>
          <a:custGeom>
            <a:avLst/>
            <a:gdLst>
              <a:gd name="connsiteX0" fmla="*/ 1144064 w 7911916"/>
              <a:gd name="connsiteY0" fmla="*/ 0 h 6889592"/>
              <a:gd name="connsiteX1" fmla="*/ 7911916 w 7911916"/>
              <a:gd name="connsiteY1" fmla="*/ 0 h 6889592"/>
              <a:gd name="connsiteX2" fmla="*/ 7911916 w 7911916"/>
              <a:gd name="connsiteY2" fmla="*/ 6889592 h 6889592"/>
              <a:gd name="connsiteX3" fmla="*/ 1282780 w 7911916"/>
              <a:gd name="connsiteY3" fmla="*/ 6889592 h 6889592"/>
              <a:gd name="connsiteX4" fmla="*/ 1021588 w 7911916"/>
              <a:gd name="connsiteY4" fmla="*/ 6461391 h 6889592"/>
              <a:gd name="connsiteX5" fmla="*/ 841264 w 7911916"/>
              <a:gd name="connsiteY5" fmla="*/ 370936 h 6889592"/>
              <a:gd name="connsiteX6" fmla="*/ 1119707 w 7911916"/>
              <a:gd name="connsiteY6" fmla="*/ 26053 h 6889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11916" h="6889592">
                <a:moveTo>
                  <a:pt x="1144064" y="0"/>
                </a:moveTo>
                <a:lnTo>
                  <a:pt x="7911916" y="0"/>
                </a:lnTo>
                <a:lnTo>
                  <a:pt x="7911916" y="6889592"/>
                </a:lnTo>
                <a:lnTo>
                  <a:pt x="1282780" y="6889592"/>
                </a:lnTo>
                <a:lnTo>
                  <a:pt x="1021588" y="6461391"/>
                </a:lnTo>
                <a:cubicBezTo>
                  <a:pt x="-73086" y="4533675"/>
                  <a:pt x="-509682" y="2192905"/>
                  <a:pt x="841264" y="370936"/>
                </a:cubicBezTo>
                <a:cubicBezTo>
                  <a:pt x="928899" y="253509"/>
                  <a:pt x="1021859" y="138477"/>
                  <a:pt x="1119707" y="26053"/>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Shape 11">
            <a:extLst>
              <a:ext uri="{FF2B5EF4-FFF2-40B4-BE49-F238E27FC236}">
                <a16:creationId xmlns:a16="http://schemas.microsoft.com/office/drawing/2014/main" id="{05169E50-59FB-4AEE-B61D-44A882A4C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49750" y="-6726"/>
            <a:ext cx="5931659" cy="6871452"/>
          </a:xfrm>
          <a:custGeom>
            <a:avLst/>
            <a:gdLst>
              <a:gd name="connsiteX0" fmla="*/ 2429503 w 5931659"/>
              <a:gd name="connsiteY0" fmla="*/ 0 h 6871452"/>
              <a:gd name="connsiteX1" fmla="*/ 5931659 w 5931659"/>
              <a:gd name="connsiteY1" fmla="*/ 0 h 6871452"/>
              <a:gd name="connsiteX2" fmla="*/ 5931659 w 5931659"/>
              <a:gd name="connsiteY2" fmla="*/ 6871452 h 6871452"/>
              <a:gd name="connsiteX3" fmla="*/ 1302090 w 5931659"/>
              <a:gd name="connsiteY3" fmla="*/ 6871452 h 6871452"/>
              <a:gd name="connsiteX4" fmla="*/ 1257860 w 5931659"/>
              <a:gd name="connsiteY4" fmla="*/ 6820098 h 6871452"/>
              <a:gd name="connsiteX5" fmla="*/ 456609 w 5931659"/>
              <a:gd name="connsiteY5" fmla="*/ 1965059 h 6871452"/>
              <a:gd name="connsiteX6" fmla="*/ 2356353 w 5931659"/>
              <a:gd name="connsiteY6" fmla="*/ 42030 h 687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1659" h="6871452">
                <a:moveTo>
                  <a:pt x="2429503" y="0"/>
                </a:moveTo>
                <a:lnTo>
                  <a:pt x="5931659" y="0"/>
                </a:lnTo>
                <a:lnTo>
                  <a:pt x="5931659" y="6871452"/>
                </a:lnTo>
                <a:lnTo>
                  <a:pt x="1302090" y="6871452"/>
                </a:lnTo>
                <a:lnTo>
                  <a:pt x="1257860" y="6820098"/>
                </a:lnTo>
                <a:cubicBezTo>
                  <a:pt x="121068" y="5395213"/>
                  <a:pt x="-469022" y="3541076"/>
                  <a:pt x="456609" y="1965059"/>
                </a:cubicBezTo>
                <a:cubicBezTo>
                  <a:pt x="919425" y="1178905"/>
                  <a:pt x="1583566" y="524859"/>
                  <a:pt x="2356353" y="42030"/>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Shape 13">
            <a:extLst>
              <a:ext uri="{FF2B5EF4-FFF2-40B4-BE49-F238E27FC236}">
                <a16:creationId xmlns:a16="http://schemas.microsoft.com/office/drawing/2014/main" id="{117C30F0-5A38-4B60-B632-3AF7C2780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33528" y="-3116"/>
            <a:ext cx="6766974" cy="6864232"/>
          </a:xfrm>
          <a:custGeom>
            <a:avLst/>
            <a:gdLst>
              <a:gd name="connsiteX0" fmla="*/ 2135088 w 6766974"/>
              <a:gd name="connsiteY0" fmla="*/ 0 h 6864232"/>
              <a:gd name="connsiteX1" fmla="*/ 6766974 w 6766974"/>
              <a:gd name="connsiteY1" fmla="*/ 0 h 6864232"/>
              <a:gd name="connsiteX2" fmla="*/ 6766974 w 6766974"/>
              <a:gd name="connsiteY2" fmla="*/ 6864232 h 6864232"/>
              <a:gd name="connsiteX3" fmla="*/ 1128977 w 6766974"/>
              <a:gd name="connsiteY3" fmla="*/ 6864232 h 6864232"/>
              <a:gd name="connsiteX4" fmla="*/ 1004776 w 6766974"/>
              <a:gd name="connsiteY4" fmla="*/ 6687663 h 6864232"/>
              <a:gd name="connsiteX5" fmla="*/ 709736 w 6766974"/>
              <a:gd name="connsiteY5" fmla="*/ 1521351 h 6864232"/>
              <a:gd name="connsiteX6" fmla="*/ 1896284 w 6766974"/>
              <a:gd name="connsiteY6" fmla="*/ 197391 h 6864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6974" h="6864232">
                <a:moveTo>
                  <a:pt x="2135088" y="0"/>
                </a:moveTo>
                <a:lnTo>
                  <a:pt x="6766974" y="0"/>
                </a:lnTo>
                <a:lnTo>
                  <a:pt x="6766974" y="6864232"/>
                </a:lnTo>
                <a:lnTo>
                  <a:pt x="1128977" y="6864232"/>
                </a:lnTo>
                <a:lnTo>
                  <a:pt x="1004776" y="6687663"/>
                </a:lnTo>
                <a:cubicBezTo>
                  <a:pt x="-54053" y="5122098"/>
                  <a:pt x="-463081" y="3202457"/>
                  <a:pt x="709736" y="1521351"/>
                </a:cubicBezTo>
                <a:cubicBezTo>
                  <a:pt x="1045443" y="1039181"/>
                  <a:pt x="1446565" y="592246"/>
                  <a:pt x="1896284" y="197391"/>
                </a:cubicBezTo>
                <a:close/>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Shape 15">
            <a:extLst>
              <a:ext uri="{FF2B5EF4-FFF2-40B4-BE49-F238E27FC236}">
                <a16:creationId xmlns:a16="http://schemas.microsoft.com/office/drawing/2014/main" id="{A200CBA5-3F2B-4AAC-9F86-99AFECC19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3136" y="0"/>
            <a:ext cx="5238864" cy="6858000"/>
          </a:xfrm>
          <a:custGeom>
            <a:avLst/>
            <a:gdLst>
              <a:gd name="connsiteX0" fmla="*/ 2829115 w 5238864"/>
              <a:gd name="connsiteY0" fmla="*/ 0 h 6864726"/>
              <a:gd name="connsiteX1" fmla="*/ 5238864 w 5238864"/>
              <a:gd name="connsiteY1" fmla="*/ 0 h 6864726"/>
              <a:gd name="connsiteX2" fmla="*/ 5238864 w 5238864"/>
              <a:gd name="connsiteY2" fmla="*/ 6864726 h 6864726"/>
              <a:gd name="connsiteX3" fmla="*/ 1518091 w 5238864"/>
              <a:gd name="connsiteY3" fmla="*/ 6864726 h 6864726"/>
              <a:gd name="connsiteX4" fmla="*/ 1435414 w 5238864"/>
              <a:gd name="connsiteY4" fmla="*/ 6778879 h 6864726"/>
              <a:gd name="connsiteX5" fmla="*/ 406006 w 5238864"/>
              <a:gd name="connsiteY5" fmla="*/ 2093910 h 6864726"/>
              <a:gd name="connsiteX6" fmla="*/ 2559142 w 5238864"/>
              <a:gd name="connsiteY6" fmla="*/ 124487 h 686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8864" h="6864726">
                <a:moveTo>
                  <a:pt x="2829115" y="0"/>
                </a:moveTo>
                <a:lnTo>
                  <a:pt x="5238864" y="0"/>
                </a:lnTo>
                <a:lnTo>
                  <a:pt x="5238864" y="6864726"/>
                </a:lnTo>
                <a:lnTo>
                  <a:pt x="1518091" y="6864726"/>
                </a:lnTo>
                <a:lnTo>
                  <a:pt x="1435414" y="6778879"/>
                </a:lnTo>
                <a:cubicBezTo>
                  <a:pt x="226066" y="5476104"/>
                  <a:pt x="-499346" y="3635393"/>
                  <a:pt x="406006" y="2093910"/>
                </a:cubicBezTo>
                <a:cubicBezTo>
                  <a:pt x="907547" y="1241972"/>
                  <a:pt x="1674986" y="564513"/>
                  <a:pt x="2559142" y="12448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265087D9-EA98-4562-9601-7AFDA6F3A1BF}"/>
              </a:ext>
            </a:extLst>
          </p:cNvPr>
          <p:cNvSpPr>
            <a:spLocks noGrp="1"/>
          </p:cNvSpPr>
          <p:nvPr>
            <p:ph type="title"/>
          </p:nvPr>
        </p:nvSpPr>
        <p:spPr>
          <a:xfrm>
            <a:off x="7874928" y="1124998"/>
            <a:ext cx="3456122" cy="4589717"/>
          </a:xfrm>
        </p:spPr>
        <p:txBody>
          <a:bodyPr>
            <a:normAutofit/>
          </a:bodyPr>
          <a:lstStyle/>
          <a:p>
            <a:pPr algn="l"/>
            <a:r>
              <a:rPr lang="nl-NL" sz="4800"/>
              <a:t>Verdieping Begroting </a:t>
            </a:r>
          </a:p>
        </p:txBody>
      </p:sp>
      <p:sp>
        <p:nvSpPr>
          <p:cNvPr id="3" name="Tijdelijke aanduiding voor inhoud 2">
            <a:extLst>
              <a:ext uri="{FF2B5EF4-FFF2-40B4-BE49-F238E27FC236}">
                <a16:creationId xmlns:a16="http://schemas.microsoft.com/office/drawing/2014/main" id="{33B58881-4CE8-44F0-AD17-73DF909E8CDA}"/>
              </a:ext>
            </a:extLst>
          </p:cNvPr>
          <p:cNvSpPr>
            <a:spLocks noGrp="1"/>
          </p:cNvSpPr>
          <p:nvPr>
            <p:ph idx="1"/>
          </p:nvPr>
        </p:nvSpPr>
        <p:spPr>
          <a:xfrm>
            <a:off x="306318" y="315643"/>
            <a:ext cx="3560359" cy="2286509"/>
          </a:xfrm>
        </p:spPr>
        <p:txBody>
          <a:bodyPr>
            <a:normAutofit fontScale="85000" lnSpcReduction="20000"/>
          </a:bodyPr>
          <a:lstStyle/>
          <a:p>
            <a:r>
              <a:rPr lang="nl-NL" sz="1600" dirty="0"/>
              <a:t>Tips voor Bouwsteen B</a:t>
            </a:r>
            <a:br>
              <a:rPr lang="nl-NL" sz="1600" dirty="0"/>
            </a:br>
            <a:br>
              <a:rPr lang="nl-NL" sz="1600" dirty="0"/>
            </a:br>
            <a:r>
              <a:rPr lang="nl-NL" sz="1600" dirty="0"/>
              <a:t>Stel dat meneer </a:t>
            </a:r>
            <a:r>
              <a:rPr lang="nl-NL" sz="1600" dirty="0" err="1"/>
              <a:t>Bu</a:t>
            </a:r>
            <a:r>
              <a:rPr lang="nl-NL" sz="1600" dirty="0"/>
              <a:t> </a:t>
            </a:r>
            <a:r>
              <a:rPr lang="nl-NL" sz="1600" dirty="0" err="1"/>
              <a:t>Groting</a:t>
            </a:r>
            <a:r>
              <a:rPr lang="nl-NL" sz="1600" dirty="0"/>
              <a:t> een begroting voor de maand januari 2020 heft opgesteld. Hieruit komen de volgende gegevens naar voren:</a:t>
            </a:r>
            <a:br>
              <a:rPr lang="nl-NL" sz="1600" dirty="0"/>
            </a:br>
            <a:br>
              <a:rPr lang="nl-NL" sz="1600" dirty="0"/>
            </a:br>
            <a:r>
              <a:rPr lang="nl-NL" sz="1600" dirty="0"/>
              <a:t>Inkomsten: €500,- </a:t>
            </a:r>
            <a:br>
              <a:rPr lang="nl-NL" sz="1600" dirty="0"/>
            </a:br>
            <a:r>
              <a:rPr lang="nl-NL" sz="1600" dirty="0"/>
              <a:t>Uitgaven: €400,- </a:t>
            </a:r>
            <a:br>
              <a:rPr lang="nl-NL" sz="1600" dirty="0"/>
            </a:br>
            <a:r>
              <a:rPr lang="nl-NL" sz="1600" dirty="0"/>
              <a:t>Saldo: €500 - €400 = €100,- voordelig</a:t>
            </a:r>
          </a:p>
        </p:txBody>
      </p:sp>
      <p:sp>
        <p:nvSpPr>
          <p:cNvPr id="9" name="Tijdelijke aanduiding voor inhoud 2">
            <a:extLst>
              <a:ext uri="{FF2B5EF4-FFF2-40B4-BE49-F238E27FC236}">
                <a16:creationId xmlns:a16="http://schemas.microsoft.com/office/drawing/2014/main" id="{8B4BE434-76F7-47B5-996B-CA3DC1C533D3}"/>
              </a:ext>
            </a:extLst>
          </p:cNvPr>
          <p:cNvSpPr txBox="1">
            <a:spLocks/>
          </p:cNvSpPr>
          <p:nvPr/>
        </p:nvSpPr>
        <p:spPr>
          <a:xfrm>
            <a:off x="357215" y="2917795"/>
            <a:ext cx="3560359" cy="2286509"/>
          </a:xfrm>
          <a:prstGeom prst="rect">
            <a:avLst/>
          </a:prstGeom>
        </p:spPr>
        <p:txBody>
          <a:bodyPr vert="horz" lIns="91440" tIns="45720" rIns="91440" bIns="45720" rtlCol="0" anchor="ctr">
            <a:normAutofit fontScale="850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nl-NL" sz="1600" dirty="0"/>
              <a:t>Werkelijke gegevens:</a:t>
            </a:r>
            <a:br>
              <a:rPr lang="nl-NL" sz="1600" dirty="0"/>
            </a:br>
            <a:br>
              <a:rPr lang="nl-NL" sz="1600" dirty="0"/>
            </a:br>
            <a:r>
              <a:rPr lang="nl-NL" sz="1600" dirty="0"/>
              <a:t>De werkelijke uitgaven waren €40,- hoger dan de begrote uitgaven door toedoen van een kapotte fietsband. </a:t>
            </a:r>
            <a:br>
              <a:rPr lang="nl-NL" sz="1600" dirty="0"/>
            </a:br>
            <a:br>
              <a:rPr lang="nl-NL" sz="1600" dirty="0"/>
            </a:br>
            <a:r>
              <a:rPr lang="nl-NL" sz="1600" dirty="0"/>
              <a:t>De werkelijke inkomsten waren €60,- hoger dan begroot doordat meneer  </a:t>
            </a:r>
            <a:r>
              <a:rPr lang="nl-NL" sz="1600" dirty="0" err="1"/>
              <a:t>Groting</a:t>
            </a:r>
            <a:r>
              <a:rPr lang="nl-NL" sz="1600" dirty="0"/>
              <a:t> voor iemand had ingevallen op zijn werk. </a:t>
            </a:r>
          </a:p>
        </p:txBody>
      </p:sp>
      <p:sp>
        <p:nvSpPr>
          <p:cNvPr id="11" name="Tijdelijke aanduiding voor inhoud 2">
            <a:extLst>
              <a:ext uri="{FF2B5EF4-FFF2-40B4-BE49-F238E27FC236}">
                <a16:creationId xmlns:a16="http://schemas.microsoft.com/office/drawing/2014/main" id="{A12F41B5-17ED-4FB4-89B7-ADDD97B004DF}"/>
              </a:ext>
            </a:extLst>
          </p:cNvPr>
          <p:cNvSpPr txBox="1">
            <a:spLocks/>
          </p:cNvSpPr>
          <p:nvPr/>
        </p:nvSpPr>
        <p:spPr>
          <a:xfrm>
            <a:off x="3906458" y="120844"/>
            <a:ext cx="3560359" cy="2286509"/>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nl-NL" sz="1400" dirty="0"/>
              <a:t>Vragen:</a:t>
            </a:r>
            <a:br>
              <a:rPr lang="nl-NL" sz="1400" dirty="0"/>
            </a:br>
            <a:br>
              <a:rPr lang="nl-NL" sz="1400" dirty="0"/>
            </a:br>
            <a:r>
              <a:rPr lang="nl-NL" sz="1400" dirty="0"/>
              <a:t>Hoeveel euro luiden de inkomsten en uitgaven van de maand januari?</a:t>
            </a:r>
            <a:br>
              <a:rPr lang="nl-NL" sz="1400" dirty="0"/>
            </a:br>
            <a:br>
              <a:rPr lang="nl-NL" sz="1400" dirty="0"/>
            </a:br>
            <a:r>
              <a:rPr lang="nl-NL" sz="1400" dirty="0"/>
              <a:t>Hoeveel euro bedraagt het Saldo? Is dit voordelig of nadelig? </a:t>
            </a:r>
          </a:p>
        </p:txBody>
      </p:sp>
      <p:sp>
        <p:nvSpPr>
          <p:cNvPr id="13" name="Tijdelijke aanduiding voor inhoud 2">
            <a:extLst>
              <a:ext uri="{FF2B5EF4-FFF2-40B4-BE49-F238E27FC236}">
                <a16:creationId xmlns:a16="http://schemas.microsoft.com/office/drawing/2014/main" id="{DCAECA6F-E9CD-4DC5-B4D5-1E9AC7E2379D}"/>
              </a:ext>
            </a:extLst>
          </p:cNvPr>
          <p:cNvSpPr txBox="1">
            <a:spLocks/>
          </p:cNvSpPr>
          <p:nvPr/>
        </p:nvSpPr>
        <p:spPr>
          <a:xfrm>
            <a:off x="3917574" y="2901999"/>
            <a:ext cx="3560359" cy="2286509"/>
          </a:xfrm>
          <a:prstGeom prst="rect">
            <a:avLst/>
          </a:prstGeom>
        </p:spPr>
        <p:txBody>
          <a:bodyPr vert="horz" lIns="91440" tIns="45720" rIns="91440" bIns="45720" rtlCol="0" anchor="ctr">
            <a:normAutofit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nl-NL" sz="1400" dirty="0"/>
              <a:t>Antwoorden:</a:t>
            </a:r>
            <a:br>
              <a:rPr lang="nl-NL" sz="1400" dirty="0"/>
            </a:br>
            <a:br>
              <a:rPr lang="nl-NL" sz="1400" dirty="0"/>
            </a:br>
            <a:r>
              <a:rPr lang="nl-NL" sz="1400" dirty="0"/>
              <a:t>1) </a:t>
            </a:r>
            <a:br>
              <a:rPr lang="nl-NL" sz="1400" dirty="0"/>
            </a:br>
            <a:r>
              <a:rPr lang="nl-NL" sz="1400" dirty="0"/>
              <a:t>-  Inkomsten: €500 + €60 = €560,-</a:t>
            </a:r>
            <a:br>
              <a:rPr lang="nl-NL" sz="1400" dirty="0"/>
            </a:br>
            <a:r>
              <a:rPr lang="nl-NL" sz="1400" dirty="0"/>
              <a:t>-  Uitgaven: €400 + €40 = €440,-</a:t>
            </a:r>
            <a:br>
              <a:rPr lang="nl-NL" sz="1400" dirty="0"/>
            </a:br>
            <a:br>
              <a:rPr lang="nl-NL" sz="1400" dirty="0"/>
            </a:br>
            <a:r>
              <a:rPr lang="nl-NL" sz="1400" dirty="0"/>
              <a:t>2)</a:t>
            </a:r>
            <a:br>
              <a:rPr lang="nl-NL" sz="1400" dirty="0"/>
            </a:br>
            <a:r>
              <a:rPr lang="nl-NL" sz="1400" dirty="0"/>
              <a:t>-  Saldo: €560 - €440 = €120,- voordelig</a:t>
            </a:r>
          </a:p>
        </p:txBody>
      </p:sp>
    </p:spTree>
    <p:extLst>
      <p:ext uri="{BB962C8B-B14F-4D97-AF65-F5344CB8AC3E}">
        <p14:creationId xmlns:p14="http://schemas.microsoft.com/office/powerpoint/2010/main" val="997161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P spid="11"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7" name="Rectangle 136">
            <a:extLst>
              <a:ext uri="{FF2B5EF4-FFF2-40B4-BE49-F238E27FC236}">
                <a16:creationId xmlns:a16="http://schemas.microsoft.com/office/drawing/2014/main" id="{6337C157-FA7C-44F7-8F26-8D60F1E4D9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9" name="Group 138">
            <a:extLst>
              <a:ext uri="{FF2B5EF4-FFF2-40B4-BE49-F238E27FC236}">
                <a16:creationId xmlns:a16="http://schemas.microsoft.com/office/drawing/2014/main" id="{AD1E6BDE-4282-4B03-AB6B-4B55BB5A5E0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40" name="Freeform 5">
              <a:extLst>
                <a:ext uri="{FF2B5EF4-FFF2-40B4-BE49-F238E27FC236}">
                  <a16:creationId xmlns:a16="http://schemas.microsoft.com/office/drawing/2014/main" id="{485C833A-4CAA-4628-90AF-765B4D9CD7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1" name="Freeform 6">
              <a:extLst>
                <a:ext uri="{FF2B5EF4-FFF2-40B4-BE49-F238E27FC236}">
                  <a16:creationId xmlns:a16="http://schemas.microsoft.com/office/drawing/2014/main" id="{AB238B6B-BE4A-43D5-9BF4-F25E4B1102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Freeform 7">
              <a:extLst>
                <a:ext uri="{FF2B5EF4-FFF2-40B4-BE49-F238E27FC236}">
                  <a16:creationId xmlns:a16="http://schemas.microsoft.com/office/drawing/2014/main" id="{822A3114-5712-45A9-8D29-C017CBA9C43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Freeform 8">
              <a:extLst>
                <a:ext uri="{FF2B5EF4-FFF2-40B4-BE49-F238E27FC236}">
                  <a16:creationId xmlns:a16="http://schemas.microsoft.com/office/drawing/2014/main" id="{B92AC81A-C7E1-484B-8CE8-35C3B082F2C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4" name="Freeform 9">
              <a:extLst>
                <a:ext uri="{FF2B5EF4-FFF2-40B4-BE49-F238E27FC236}">
                  <a16:creationId xmlns:a16="http://schemas.microsoft.com/office/drawing/2014/main" id="{1F04CC80-0868-47FF-81E3-284C107F9E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Freeform 10">
              <a:extLst>
                <a:ext uri="{FF2B5EF4-FFF2-40B4-BE49-F238E27FC236}">
                  <a16:creationId xmlns:a16="http://schemas.microsoft.com/office/drawing/2014/main" id="{7557CA5F-0383-45CC-ABD6-3F13DF5C116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6" name="Freeform 11">
              <a:extLst>
                <a:ext uri="{FF2B5EF4-FFF2-40B4-BE49-F238E27FC236}">
                  <a16:creationId xmlns:a16="http://schemas.microsoft.com/office/drawing/2014/main" id="{90AA14ED-4772-4347-AB17-45AE5F2450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7" name="Freeform 12">
              <a:extLst>
                <a:ext uri="{FF2B5EF4-FFF2-40B4-BE49-F238E27FC236}">
                  <a16:creationId xmlns:a16="http://schemas.microsoft.com/office/drawing/2014/main" id="{E3A0F7B3-4CF0-4247-84C0-6588F359D92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8" name="Freeform 13">
              <a:extLst>
                <a:ext uri="{FF2B5EF4-FFF2-40B4-BE49-F238E27FC236}">
                  <a16:creationId xmlns:a16="http://schemas.microsoft.com/office/drawing/2014/main" id="{1084963C-5EA9-4967-9241-33487A7F948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 name="Freeform 14">
              <a:extLst>
                <a:ext uri="{FF2B5EF4-FFF2-40B4-BE49-F238E27FC236}">
                  <a16:creationId xmlns:a16="http://schemas.microsoft.com/office/drawing/2014/main" id="{4A92CEED-BBF5-4D27-BAEF-3CB7750A19D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0" name="Freeform 15">
              <a:extLst>
                <a:ext uri="{FF2B5EF4-FFF2-40B4-BE49-F238E27FC236}">
                  <a16:creationId xmlns:a16="http://schemas.microsoft.com/office/drawing/2014/main" id="{FE7A7AD6-5681-4FC3-8C0D-39608A2D159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Freeform 16">
              <a:extLst>
                <a:ext uri="{FF2B5EF4-FFF2-40B4-BE49-F238E27FC236}">
                  <a16:creationId xmlns:a16="http://schemas.microsoft.com/office/drawing/2014/main" id="{5A1DD085-9573-46D7-96D8-FB79FAF0C3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Freeform 17">
              <a:extLst>
                <a:ext uri="{FF2B5EF4-FFF2-40B4-BE49-F238E27FC236}">
                  <a16:creationId xmlns:a16="http://schemas.microsoft.com/office/drawing/2014/main" id="{4A9B4107-3EEB-48E9-968B-A0A731458BD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3" name="Freeform 18">
              <a:extLst>
                <a:ext uri="{FF2B5EF4-FFF2-40B4-BE49-F238E27FC236}">
                  <a16:creationId xmlns:a16="http://schemas.microsoft.com/office/drawing/2014/main" id="{8109B0A4-ED54-4DED-96E6-820DD63248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Freeform 19">
              <a:extLst>
                <a:ext uri="{FF2B5EF4-FFF2-40B4-BE49-F238E27FC236}">
                  <a16:creationId xmlns:a16="http://schemas.microsoft.com/office/drawing/2014/main" id="{A8C6847A-91A4-4A9B-B064-11CF6443AA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5" name="Freeform 20">
              <a:extLst>
                <a:ext uri="{FF2B5EF4-FFF2-40B4-BE49-F238E27FC236}">
                  <a16:creationId xmlns:a16="http://schemas.microsoft.com/office/drawing/2014/main" id="{C85C9753-33A0-4817-9B8C-3E8A6CC4B3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Freeform 21">
              <a:extLst>
                <a:ext uri="{FF2B5EF4-FFF2-40B4-BE49-F238E27FC236}">
                  <a16:creationId xmlns:a16="http://schemas.microsoft.com/office/drawing/2014/main" id="{9315F3C9-3634-4926-8C56-00168B1A712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7" name="Freeform 22">
              <a:extLst>
                <a:ext uri="{FF2B5EF4-FFF2-40B4-BE49-F238E27FC236}">
                  <a16:creationId xmlns:a16="http://schemas.microsoft.com/office/drawing/2014/main" id="{F28382E8-33D6-429A-B585-9579AA2EFAA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Freeform 23">
              <a:extLst>
                <a:ext uri="{FF2B5EF4-FFF2-40B4-BE49-F238E27FC236}">
                  <a16:creationId xmlns:a16="http://schemas.microsoft.com/office/drawing/2014/main" id="{21499034-1E36-46FE-AB69-42EBD104BA9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9" name="Freeform 24">
              <a:extLst>
                <a:ext uri="{FF2B5EF4-FFF2-40B4-BE49-F238E27FC236}">
                  <a16:creationId xmlns:a16="http://schemas.microsoft.com/office/drawing/2014/main" id="{78480B4D-FB9B-4DC7-BF42-94946CF130A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0" name="Freeform 25">
              <a:extLst>
                <a:ext uri="{FF2B5EF4-FFF2-40B4-BE49-F238E27FC236}">
                  <a16:creationId xmlns:a16="http://schemas.microsoft.com/office/drawing/2014/main" id="{83412C15-B417-4C20-A798-77F6B5BFD76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62" name="Group 161">
            <a:extLst>
              <a:ext uri="{FF2B5EF4-FFF2-40B4-BE49-F238E27FC236}">
                <a16:creationId xmlns:a16="http://schemas.microsoft.com/office/drawing/2014/main" id="{EC03EF63-B185-48A4-9905-A9BBA70F509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163" name="Rectangle 162">
              <a:extLst>
                <a:ext uri="{FF2B5EF4-FFF2-40B4-BE49-F238E27FC236}">
                  <a16:creationId xmlns:a16="http://schemas.microsoft.com/office/drawing/2014/main" id="{400FC753-51FF-49B1-AE2F-C9BAAFD0B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Isosceles Triangle 22">
              <a:extLst>
                <a:ext uri="{FF2B5EF4-FFF2-40B4-BE49-F238E27FC236}">
                  <a16:creationId xmlns:a16="http://schemas.microsoft.com/office/drawing/2014/main" id="{17B242DE-F1CC-479B-97B0-05C00AD52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Rectangle 164">
              <a:extLst>
                <a:ext uri="{FF2B5EF4-FFF2-40B4-BE49-F238E27FC236}">
                  <a16:creationId xmlns:a16="http://schemas.microsoft.com/office/drawing/2014/main" id="{85338455-991A-4916-AD34-2C870B6DE8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6F2F9812-B7FB-45D9-96A8-32C65C204D05}"/>
              </a:ext>
            </a:extLst>
          </p:cNvPr>
          <p:cNvSpPr>
            <a:spLocks noGrp="1"/>
          </p:cNvSpPr>
          <p:nvPr>
            <p:ph type="title"/>
          </p:nvPr>
        </p:nvSpPr>
        <p:spPr>
          <a:xfrm>
            <a:off x="888631" y="2358391"/>
            <a:ext cx="3498979" cy="2453676"/>
          </a:xfrm>
        </p:spPr>
        <p:txBody>
          <a:bodyPr>
            <a:normAutofit/>
          </a:bodyPr>
          <a:lstStyle/>
          <a:p>
            <a:r>
              <a:rPr lang="nl-NL"/>
              <a:t>Onderzoek</a:t>
            </a:r>
          </a:p>
        </p:txBody>
      </p:sp>
      <p:sp useBgFill="1">
        <p:nvSpPr>
          <p:cNvPr id="167" name="Rectangle 166">
            <a:extLst>
              <a:ext uri="{FF2B5EF4-FFF2-40B4-BE49-F238E27FC236}">
                <a16:creationId xmlns:a16="http://schemas.microsoft.com/office/drawing/2014/main" id="{800324C0-3F86-4ACD-945B-4AD842C9C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264" y="803186"/>
            <a:ext cx="6269015" cy="2978319"/>
          </a:xfrm>
          <a:prstGeom prst="rect">
            <a:avLst/>
          </a:prstGeom>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Onderzoek doen - Mr. Chadd Academy">
            <a:extLst>
              <a:ext uri="{FF2B5EF4-FFF2-40B4-BE49-F238E27FC236}">
                <a16:creationId xmlns:a16="http://schemas.microsoft.com/office/drawing/2014/main" id="{15D3F4EB-F1FD-47B1-A79F-70969219B12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32233" y="415190"/>
            <a:ext cx="6169205" cy="2279591"/>
          </a:xfrm>
          <a:prstGeom prst="rect">
            <a:avLst/>
          </a:prstGeom>
          <a:noFill/>
          <a:ln w="9525">
            <a:noFill/>
          </a:ln>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FCD74B97-9E5B-47F2-BC99-E780E961522E}"/>
              </a:ext>
            </a:extLst>
          </p:cNvPr>
          <p:cNvSpPr>
            <a:spLocks noGrp="1"/>
          </p:cNvSpPr>
          <p:nvPr>
            <p:ph idx="1"/>
          </p:nvPr>
        </p:nvSpPr>
        <p:spPr>
          <a:xfrm>
            <a:off x="5291002" y="2930291"/>
            <a:ext cx="6281873" cy="3105385"/>
          </a:xfrm>
        </p:spPr>
        <p:txBody>
          <a:bodyPr>
            <a:normAutofit/>
          </a:bodyPr>
          <a:lstStyle/>
          <a:p>
            <a:r>
              <a:rPr lang="nl-NL" dirty="0"/>
              <a:t>Onderzoeksvraag </a:t>
            </a:r>
          </a:p>
          <a:p>
            <a:r>
              <a:rPr lang="nl-NL" dirty="0"/>
              <a:t>Haalbaarheid</a:t>
            </a:r>
          </a:p>
          <a:p>
            <a:r>
              <a:rPr lang="nl-NL" dirty="0"/>
              <a:t>Planning </a:t>
            </a:r>
          </a:p>
          <a:p>
            <a:r>
              <a:rPr lang="nl-NL" dirty="0"/>
              <a:t>Onderzoeksvoorstel</a:t>
            </a:r>
          </a:p>
        </p:txBody>
      </p:sp>
    </p:spTree>
    <p:extLst>
      <p:ext uri="{BB962C8B-B14F-4D97-AF65-F5344CB8AC3E}">
        <p14:creationId xmlns:p14="http://schemas.microsoft.com/office/powerpoint/2010/main" val="481698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8DBB2E-5754-42D6-9A77-7EE5098F4F8E}"/>
              </a:ext>
            </a:extLst>
          </p:cNvPr>
          <p:cNvSpPr>
            <a:spLocks noGrp="1"/>
          </p:cNvSpPr>
          <p:nvPr>
            <p:ph type="title"/>
          </p:nvPr>
        </p:nvSpPr>
        <p:spPr/>
        <p:txBody>
          <a:bodyPr/>
          <a:lstStyle/>
          <a:p>
            <a:r>
              <a:rPr lang="nl-NL" dirty="0"/>
              <a:t>Afsluiting</a:t>
            </a:r>
          </a:p>
        </p:txBody>
      </p:sp>
      <p:sp>
        <p:nvSpPr>
          <p:cNvPr id="3" name="Tijdelijke aanduiding voor tekst 2">
            <a:extLst>
              <a:ext uri="{FF2B5EF4-FFF2-40B4-BE49-F238E27FC236}">
                <a16:creationId xmlns:a16="http://schemas.microsoft.com/office/drawing/2014/main" id="{A105FC2C-817E-4DDA-819D-F75B9C430417}"/>
              </a:ext>
            </a:extLst>
          </p:cNvPr>
          <p:cNvSpPr>
            <a:spLocks noGrp="1"/>
          </p:cNvSpPr>
          <p:nvPr>
            <p:ph type="body" idx="1"/>
          </p:nvPr>
        </p:nvSpPr>
        <p:spPr/>
        <p:txBody>
          <a:bodyPr/>
          <a:lstStyle/>
          <a:p>
            <a:r>
              <a:rPr lang="nl-NL" dirty="0"/>
              <a:t>Wat in </a:t>
            </a:r>
            <a:r>
              <a:rPr lang="nl-NL"/>
              <a:t>de herhalingsles? </a:t>
            </a:r>
          </a:p>
        </p:txBody>
      </p:sp>
    </p:spTree>
    <p:extLst>
      <p:ext uri="{BB962C8B-B14F-4D97-AF65-F5344CB8AC3E}">
        <p14:creationId xmlns:p14="http://schemas.microsoft.com/office/powerpoint/2010/main" val="173666875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otalTime>1044</TotalTime>
  <Words>621</Words>
  <Application>Microsoft Office PowerPoint</Application>
  <PresentationFormat>Breedbeeld</PresentationFormat>
  <Paragraphs>37</Paragraphs>
  <Slides>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Calibri Light</vt:lpstr>
      <vt:lpstr>Rockwell</vt:lpstr>
      <vt:lpstr>Wingdings</vt:lpstr>
      <vt:lpstr>Atlas</vt:lpstr>
      <vt:lpstr>Kopen en Werken </vt:lpstr>
      <vt:lpstr>Thuisopdracht</vt:lpstr>
      <vt:lpstr>Zelfstandig aan de slag </vt:lpstr>
      <vt:lpstr>Bouwstenen Bespreken</vt:lpstr>
      <vt:lpstr>Verdieping Budgetlijn</vt:lpstr>
      <vt:lpstr>Verdieping Begroting </vt:lpstr>
      <vt:lpstr>Onderzoek</vt:lpstr>
      <vt:lpstr>Afsluiting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Kopen en Werken </dc:title>
  <dc:creator>B. van Orsouw</dc:creator>
  <cp:lastModifiedBy>B. van Orsouw</cp:lastModifiedBy>
  <cp:revision>14</cp:revision>
  <dcterms:created xsi:type="dcterms:W3CDTF">2020-09-07T18:42:49Z</dcterms:created>
  <dcterms:modified xsi:type="dcterms:W3CDTF">2020-10-25T17:24:52Z</dcterms:modified>
</cp:coreProperties>
</file>